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341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09" r:id="rId13"/>
    <p:sldId id="288" r:id="rId14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5"/>
    </p:embeddedFont>
    <p:embeddedFont>
      <p:font typeface="KoPubWorld돋움체 Light" panose="00000300000000000000" pitchFamily="2" charset="-127"/>
      <p:regular r:id="rId16"/>
    </p:embeddedFont>
    <p:embeddedFont>
      <p:font typeface="Noto Sans KR Black" panose="020B0600000101010101" charset="-127"/>
      <p:bold r:id="rId17"/>
    </p:embeddedFont>
    <p:embeddedFont>
      <p:font typeface="G마켓 산스 TTF Bold" panose="02000000000000000000" pitchFamily="2" charset="-127"/>
      <p:bold r:id="rId18"/>
    </p:embeddedFont>
    <p:embeddedFont>
      <p:font typeface="G마켓 산스 TTF Medium" panose="02000000000000000000" pitchFamily="2" charset="-127"/>
      <p:regular r:id="rId19"/>
    </p:embeddedFont>
    <p:embeddedFont>
      <p:font typeface="KoPubWorld돋움체 Medium" panose="000006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252"/>
    <a:srgbClr val="FFEB33"/>
    <a:srgbClr val="FFFFFF"/>
    <a:srgbClr val="666666"/>
    <a:srgbClr val="3366FF"/>
    <a:srgbClr val="FF3300"/>
    <a:srgbClr val="1C43BE"/>
    <a:srgbClr val="204BD6"/>
    <a:srgbClr val="2D59DF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2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6" y="564"/>
      </p:cViewPr>
      <p:guideLst>
        <p:guide orient="horz" pos="278"/>
        <p:guide pos="302"/>
        <p:guide pos="7378"/>
        <p:guide orient="horz" pos="4020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710518"/>
            <a:ext cx="3552423" cy="526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401374"/>
            <a:ext cx="89000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91625-3284-A583-87AC-B9B5EFFD2389}"/>
              </a:ext>
            </a:extLst>
          </p:cNvPr>
          <p:cNvSpPr txBox="1"/>
          <p:nvPr/>
        </p:nvSpPr>
        <p:spPr>
          <a:xfrm>
            <a:off x="9189213" y="6000706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Software Lab. Seminar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8F426-B9D7-66E6-D2F0-FFC11FFD9E1C}"/>
              </a:ext>
            </a:extLst>
          </p:cNvPr>
          <p:cNvSpPr txBox="1"/>
          <p:nvPr/>
        </p:nvSpPr>
        <p:spPr>
          <a:xfrm>
            <a:off x="479425" y="3361537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SeongJin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Jang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A489A-55EE-CE43-4967-8151FB39561F}"/>
              </a:ext>
            </a:extLst>
          </p:cNvPr>
          <p:cNvSpPr txBox="1"/>
          <p:nvPr/>
        </p:nvSpPr>
        <p:spPr>
          <a:xfrm>
            <a:off x="9189213" y="5677859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2024.04.03. Wed.</a:t>
            </a:r>
            <a:endParaRPr lang="ko-KR" altLang="en-US" sz="1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선형 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4436B-BE6E-4BD1-9430-DFF056BDB856}"/>
              </a:ext>
            </a:extLst>
          </p:cNvPr>
          <p:cNvSpPr txBox="1"/>
          <p:nvPr/>
        </p:nvSpPr>
        <p:spPr>
          <a:xfrm>
            <a:off x="915191" y="342900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170" name="Picture 2" descr="인공지능의 이해 (1/6): 머신 러닝의 원리">
            <a:extLst>
              <a:ext uri="{FF2B5EF4-FFF2-40B4-BE49-F238E27FC236}">
                <a16:creationId xmlns:a16="http://schemas.microsoft.com/office/drawing/2014/main" id="{E2718715-BB2E-4440-A9E9-00A2B193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20" y="2820533"/>
            <a:ext cx="6403759" cy="195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Evaluating Model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선형 회귀 평가 지표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4436B-BE6E-4BD1-9430-DFF056BDB856}"/>
              </a:ext>
            </a:extLst>
          </p:cNvPr>
          <p:cNvSpPr txBox="1"/>
          <p:nvPr/>
        </p:nvSpPr>
        <p:spPr>
          <a:xfrm>
            <a:off x="915191" y="342900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92C677-307F-474B-A18C-ADFED9AB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22" y="2157274"/>
            <a:ext cx="4461534" cy="3559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ECE38A-718E-46C4-A8DE-1DEF8F5B67D4}"/>
              </a:ext>
            </a:extLst>
          </p:cNvPr>
          <p:cNvSpPr txBox="1"/>
          <p:nvPr/>
        </p:nvSpPr>
        <p:spPr>
          <a:xfrm>
            <a:off x="709525" y="2854294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MAE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(Mean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Absolute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Errors),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평균절대오차</a:t>
            </a: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MSE (Mean Square of Errors), </a:t>
            </a:r>
            <a:r>
              <a:rPr lang="ko-KR" altLang="en-US" sz="14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평균제곱오차</a:t>
            </a: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RMSE (Root Mean Square of Errors), </a:t>
            </a:r>
            <a:r>
              <a:rPr lang="ko-KR" altLang="en-US" sz="14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평균오차제곱근</a:t>
            </a: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7AB7E-1A74-4D45-8702-F91CB951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91" y="2294460"/>
            <a:ext cx="2152950" cy="562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5057E2-64F9-41E8-BD3E-C02BDF165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91" y="3532895"/>
            <a:ext cx="2162477" cy="59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B9269E-5B90-4E6C-933E-CB020C86C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01" y="4769149"/>
            <a:ext cx="159089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140176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697131" y="1952884"/>
            <a:ext cx="2826313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5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439234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111785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2017689" y="2413979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62964" y="5283474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Conclusion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85000" y="4486751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171973" y="522717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B288B-19C3-7FA8-F05C-75AB9FFCA696}"/>
              </a:ext>
            </a:extLst>
          </p:cNvPr>
          <p:cNvSpPr txBox="1"/>
          <p:nvPr/>
        </p:nvSpPr>
        <p:spPr>
          <a:xfrm>
            <a:off x="362964" y="2696793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Regression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1B06-13BF-5CBD-3D70-5D93E88C71AB}"/>
              </a:ext>
            </a:extLst>
          </p:cNvPr>
          <p:cNvSpPr txBox="1"/>
          <p:nvPr/>
        </p:nvSpPr>
        <p:spPr>
          <a:xfrm>
            <a:off x="8043110" y="2209179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분야 소개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A8B1E-2A49-4E44-857E-0F9A54EE3D59}"/>
              </a:ext>
            </a:extLst>
          </p:cNvPr>
          <p:cNvSpPr txBox="1"/>
          <p:nvPr/>
        </p:nvSpPr>
        <p:spPr>
          <a:xfrm>
            <a:off x="8043110" y="3021299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6DADD-1CB8-86C3-9ABD-1AB5D8816F2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94BE8-6B85-3C33-12A4-DE32BF7DCCC1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Categories of ML problems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A603BF-71DD-EB1C-4CCA-88806ECF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7625"/>
              </p:ext>
            </p:extLst>
          </p:nvPr>
        </p:nvGraphicFramePr>
        <p:xfrm>
          <a:off x="1615620" y="2205565"/>
          <a:ext cx="8385629" cy="3443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6407">
                  <a:extLst>
                    <a:ext uri="{9D8B030D-6E8A-4147-A177-3AD203B41FA5}">
                      <a16:colId xmlns:a16="http://schemas.microsoft.com/office/drawing/2014/main" val="3160859925"/>
                    </a:ext>
                  </a:extLst>
                </a:gridCol>
                <a:gridCol w="2034269">
                  <a:extLst>
                    <a:ext uri="{9D8B030D-6E8A-4147-A177-3AD203B41FA5}">
                      <a16:colId xmlns:a16="http://schemas.microsoft.com/office/drawing/2014/main" val="2337552135"/>
                    </a:ext>
                  </a:extLst>
                </a:gridCol>
                <a:gridCol w="2034269">
                  <a:extLst>
                    <a:ext uri="{9D8B030D-6E8A-4147-A177-3AD203B41FA5}">
                      <a16:colId xmlns:a16="http://schemas.microsoft.com/office/drawing/2014/main" val="3541725324"/>
                    </a:ext>
                  </a:extLst>
                </a:gridCol>
                <a:gridCol w="2220684">
                  <a:extLst>
                    <a:ext uri="{9D8B030D-6E8A-4147-A177-3AD203B41FA5}">
                      <a16:colId xmlns:a16="http://schemas.microsoft.com/office/drawing/2014/main" val="1403319572"/>
                    </a:ext>
                  </a:extLst>
                </a:gridCol>
              </a:tblGrid>
              <a:tr h="9621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Supervised</a:t>
                      </a:r>
                      <a:b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Unsupervised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Reinforcement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532690"/>
                  </a:ext>
                </a:extLst>
              </a:tr>
              <a:tr h="1240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Discrete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Classification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Clustering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Discrete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Action Space Agent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238878"/>
                  </a:ext>
                </a:extLst>
              </a:tr>
              <a:tr h="1240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Continuous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Regression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Reduction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Continuous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Action Space Agent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96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6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9D98E-6E25-6D5B-C317-633881E93D66}"/>
              </a:ext>
            </a:extLst>
          </p:cNvPr>
          <p:cNvSpPr txBox="1"/>
          <p:nvPr/>
        </p:nvSpPr>
        <p:spPr>
          <a:xfrm>
            <a:off x="709525" y="2854294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주어진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Feature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기반으로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학습을 통해 최적의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 계수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찾아내는 것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f(x)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찾는 문제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값이 실제 값과 최대한 맞아 떨어지도록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Parameter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조정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002 Machine Learning - Linear Regression Models - Master Data Science  18.07.2022">
            <a:extLst>
              <a:ext uri="{FF2B5EF4-FFF2-40B4-BE49-F238E27FC236}">
                <a16:creationId xmlns:a16="http://schemas.microsoft.com/office/drawing/2014/main" id="{8AA7DFE5-2B25-0321-77D0-822177B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60857"/>
            <a:ext cx="4857652" cy="332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8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9D98E-6E25-6D5B-C317-633881E93D66}"/>
              </a:ext>
            </a:extLst>
          </p:cNvPr>
          <p:cNvSpPr txBox="1"/>
          <p:nvPr/>
        </p:nvSpPr>
        <p:spPr>
          <a:xfrm>
            <a:off x="709525" y="2854294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가설 함수</a:t>
            </a: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 모델이 학습으로 찾은 함수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비용 함수</a:t>
            </a: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결과의 정확도를 판단하는 함수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제곱 오차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(MSE)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값과 정답의 오차 제곱의 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6" name="Picture 2" descr="https://velog.velcdn.com/images%2Fhyesoup%2Fpost%2F4b9b2aa1-2f9b-4611-b66c-04bac7a97276%2Fimage.png">
            <a:extLst>
              <a:ext uri="{FF2B5EF4-FFF2-40B4-BE49-F238E27FC236}">
                <a16:creationId xmlns:a16="http://schemas.microsoft.com/office/drawing/2014/main" id="{A8DA468A-3A63-4334-8D84-7F4AF7D9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36" y="2241309"/>
            <a:ext cx="2513910" cy="31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7E9A0-C76E-4FF1-8EFB-F43B3035EE1F}"/>
              </a:ext>
            </a:extLst>
          </p:cNvPr>
          <p:cNvSpPr txBox="1"/>
          <p:nvPr/>
        </p:nvSpPr>
        <p:spPr>
          <a:xfrm>
            <a:off x="7825277" y="5483218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좌표계에서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MSE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의미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8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9D98E-6E25-6D5B-C317-633881E93D66}"/>
              </a:ext>
            </a:extLst>
          </p:cNvPr>
          <p:cNvSpPr txBox="1"/>
          <p:nvPr/>
        </p:nvSpPr>
        <p:spPr>
          <a:xfrm>
            <a:off x="558604" y="2389518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Regression,</a:t>
            </a:r>
          </a:p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선형 회귀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값과 정답의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RSS (Residual Sum of Squares)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최소화 할 수 있도록 회귀 계수를 조정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규제를 적용하지 않음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회귀 모델의 종류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8C0C4-6739-4FA3-8BDF-915E5405D8BF}"/>
              </a:ext>
            </a:extLst>
          </p:cNvPr>
          <p:cNvSpPr txBox="1"/>
          <p:nvPr/>
        </p:nvSpPr>
        <p:spPr>
          <a:xfrm>
            <a:off x="5171263" y="3619011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Ridge</a:t>
            </a:r>
            <a:b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릿지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회귀에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L2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규제를 추가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상대적으로 큰 회귀 계수 값의 예측 영향을 감소시키기 위해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계수값을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더 작게 만드는 규제를 적용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1619C-B0D4-42F3-8C0A-9F622CE13C2B}"/>
              </a:ext>
            </a:extLst>
          </p:cNvPr>
          <p:cNvSpPr txBox="1"/>
          <p:nvPr/>
        </p:nvSpPr>
        <p:spPr>
          <a:xfrm>
            <a:off x="7258521" y="1909973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Lasso</a:t>
            </a:r>
            <a:b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라쏘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회귀에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L1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규제를 추가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영향력이 적은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 계수를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만들어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 예측 시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선택되지 않도록 하는 규제를 적용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73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회귀 모델의 종류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0213D-9D2F-45AB-A164-605BDE20506C}"/>
              </a:ext>
            </a:extLst>
          </p:cNvPr>
          <p:cNvSpPr txBox="1"/>
          <p:nvPr/>
        </p:nvSpPr>
        <p:spPr>
          <a:xfrm>
            <a:off x="1155074" y="286128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LeasticNet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엘라스틱넷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L1, L2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규제를 결합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Feature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개수가 많은 </a:t>
            </a:r>
            <a:r>
              <a:rPr lang="en-US" altLang="ko-KR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DataSet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Feature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개수를 줄임과 동시에 계수 값의 크기를 조절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6FB44-6760-43E1-ABDE-AEC70A6F29FC}"/>
              </a:ext>
            </a:extLst>
          </p:cNvPr>
          <p:cNvSpPr txBox="1"/>
          <p:nvPr/>
        </p:nvSpPr>
        <p:spPr>
          <a:xfrm>
            <a:off x="6356935" y="286128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Logistic Regression</a:t>
            </a:r>
          </a:p>
          <a:p>
            <a:pPr>
              <a:lnSpc>
                <a:spcPct val="120000"/>
              </a:lnSpc>
            </a:pPr>
            <a:r>
              <a:rPr lang="ko-KR" altLang="en-US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로지스틱 회귀</a:t>
            </a:r>
            <a:endParaRPr lang="en-US" altLang="ko-KR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분류에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사용되는 선형 모델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이진 분류 뿐 아니라</a:t>
            </a:r>
            <a:b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희소 영역의 분류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 분류 등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영역에서 뛰어난 예측 성능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9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선형 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0213D-9D2F-45AB-A164-605BDE20506C}"/>
              </a:ext>
            </a:extLst>
          </p:cNvPr>
          <p:cNvSpPr txBox="1"/>
          <p:nvPr/>
        </p:nvSpPr>
        <p:spPr>
          <a:xfrm>
            <a:off x="4821552" y="3345979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Linear   +   Regression</a:t>
            </a:r>
            <a:endParaRPr lang="en-US" altLang="ko-KR" sz="16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34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선형 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Regression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4436B-BE6E-4BD1-9430-DFF056BDB856}"/>
              </a:ext>
            </a:extLst>
          </p:cNvPr>
          <p:cNvSpPr txBox="1"/>
          <p:nvPr/>
        </p:nvSpPr>
        <p:spPr>
          <a:xfrm>
            <a:off x="915191" y="342900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어떤 데이터 샘플에서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데이터를 일반화하는 선 찾기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선을 이용해 새로운 데이터를 예측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What is Linear Regression?- Spiceworks - Spiceworks">
            <a:extLst>
              <a:ext uri="{FF2B5EF4-FFF2-40B4-BE49-F238E27FC236}">
                <a16:creationId xmlns:a16="http://schemas.microsoft.com/office/drawing/2014/main" id="{573F97A0-50DD-4BD4-8667-747891738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 r="-10"/>
          <a:stretch/>
        </p:blipFill>
        <p:spPr bwMode="auto">
          <a:xfrm>
            <a:off x="5971373" y="2137172"/>
            <a:ext cx="4655197" cy="337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8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375</Words>
  <Application>Microsoft Office PowerPoint</Application>
  <PresentationFormat>와이드스크린</PresentationFormat>
  <Paragraphs>119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Noto Sans KR Black</vt:lpstr>
      <vt:lpstr>맑은 고딕</vt:lpstr>
      <vt:lpstr>KoPubWorld돋움체 Light</vt:lpstr>
      <vt:lpstr>G마켓 산스 TTF Medium</vt:lpstr>
      <vt:lpstr>KoPubWorld돋움체 Bold</vt:lpstr>
      <vt:lpstr>G마켓 산스 TTF Bold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Seong Jin Jang</cp:lastModifiedBy>
  <cp:revision>112</cp:revision>
  <dcterms:created xsi:type="dcterms:W3CDTF">2021-09-01T08:44:20Z</dcterms:created>
  <dcterms:modified xsi:type="dcterms:W3CDTF">2024-04-03T08:23:23Z</dcterms:modified>
</cp:coreProperties>
</file>